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3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6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7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8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7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5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121B7-9917-074C-9C5B-A3815A0BD155}" type="datetimeFigureOut">
              <a:rPr lang="en-US" smtClean="0"/>
              <a:t>13/07/15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4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Aid, debt and economic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IB Econ Chapter 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26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5225143" cy="66811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What is Aid?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Foreign Aid is any assistance that is given to a country that would not have been provided through normal market forces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It is likely to be given for a number of reasons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After a natural disaster or war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help achieve economic development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strengthen or create strategic alliances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fill the savings gap and encourage investment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improve the quality of human resources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improve levels of technology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 fund specific development projects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Aid can be given by government agencies or NGO’s (non government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There are two main types of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Humanitarian Aid and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Development Aid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606" y="2137976"/>
            <a:ext cx="4005317" cy="265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5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2" y="176825"/>
            <a:ext cx="4083650" cy="66811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Humanitarian Aid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This is aid given to alleviate short term suffering due to droughts, wars, or natural disasters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It can be described as grant aid; it is short term provided as a gift and does not have to be paid back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The three main forms are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Food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Medical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Emergency aid e.g. temporary shelters, tents, clothing, fuel, heating and lighting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470" y="1134613"/>
            <a:ext cx="4707775" cy="35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669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5225143" cy="66811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Development Aid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This type of aid is given in order to alleviate poverty in the long run and improve the welfare of individuals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It is sometime referred to as ODA – Official Development Assistance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There is a committee called the Development Assistance Committee (DAC) which </a:t>
            </a:r>
            <a:r>
              <a:rPr lang="en-US" dirty="0" err="1" smtClean="0"/>
              <a:t>organises</a:t>
            </a:r>
            <a:r>
              <a:rPr lang="en-US" dirty="0" smtClean="0"/>
              <a:t> development aid for the OECD countries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In the 1970s the UN general assembly agreed that developed nations would aim to spend 0.7% of GNI on development aid although many are still far from this target</a:t>
            </a:r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01994" y="400308"/>
            <a:ext cx="3453777" cy="28623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In 1970</a:t>
            </a:r>
            <a:r>
              <a:rPr lang="en-US" dirty="0"/>
              <a:t>, The 0.7% ODA/GNI target was first agreed and has been repeatedly re-endorsed at the highest level at international aid and development </a:t>
            </a:r>
            <a:r>
              <a:rPr lang="en-US" dirty="0" smtClean="0"/>
              <a:t>conferences</a:t>
            </a:r>
            <a:endParaRPr lang="en-US" dirty="0"/>
          </a:p>
          <a:p>
            <a:r>
              <a:rPr lang="en-US" b="1" dirty="0" smtClean="0"/>
              <a:t>In </a:t>
            </a:r>
            <a:r>
              <a:rPr lang="en-US" b="1" dirty="0"/>
              <a:t>2005</a:t>
            </a:r>
            <a:r>
              <a:rPr lang="en-US" dirty="0"/>
              <a:t>, the 15 countries that were members of the European Union by 2004 agreed to reach the target by 2015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929" y="3642075"/>
            <a:ext cx="22479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3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30 at 14.54.01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338" y="0"/>
            <a:ext cx="4742822" cy="66140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89785" y="659075"/>
            <a:ext cx="2652764" cy="17543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Of the 15 only Denmark,</a:t>
            </a:r>
          </a:p>
          <a:p>
            <a:r>
              <a:rPr lang="en-US" dirty="0" smtClean="0"/>
              <a:t>Luxembourg, Netherlands, </a:t>
            </a:r>
          </a:p>
          <a:p>
            <a:r>
              <a:rPr lang="en-US" dirty="0" smtClean="0"/>
              <a:t>Norway and Sweden have</a:t>
            </a:r>
          </a:p>
          <a:p>
            <a:r>
              <a:rPr lang="en-US" dirty="0" smtClean="0"/>
              <a:t>hit the target</a:t>
            </a:r>
          </a:p>
          <a:p>
            <a:r>
              <a:rPr lang="en-US" dirty="0" smtClean="0"/>
              <a:t>The US is one of the worst at 0.2%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290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5964702" cy="66811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Types of Development Aid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Long term loans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Payable over 10 to 20 years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Very low interest rate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Tied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Grants or loans given on the condition that funds are used to buy goods and services from the donor country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Project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Given for a specific project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Often given as grant aid (no repayment necessary)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Projects are often to improve infrastructure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The World Bank is one of the main suppliers of project aid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Technical Assistance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Aims to raise the level of technology (foreign technology and technicians are sent to developing country)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Aims also to raise quality of human capital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Foreign scholarships may be given too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Commodity Aid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E.g. edible oils, seeds, </a:t>
            </a:r>
            <a:r>
              <a:rPr lang="en-US" dirty="0" err="1" smtClean="0"/>
              <a:t>fertiliser</a:t>
            </a:r>
            <a:r>
              <a:rPr lang="en-US" dirty="0" smtClean="0"/>
              <a:t>, chemicals, cement, steel, pumps and other equipment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41554" y="482249"/>
            <a:ext cx="2668842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Bilateral aid </a:t>
            </a:r>
            <a:r>
              <a:rPr lang="en-US" sz="2000" dirty="0" smtClean="0"/>
              <a:t>is aid given directly by one country to another</a:t>
            </a:r>
          </a:p>
          <a:p>
            <a:r>
              <a:rPr lang="en-US" sz="2000" b="1" dirty="0" smtClean="0"/>
              <a:t>Multilateral aid </a:t>
            </a:r>
            <a:r>
              <a:rPr lang="en-US" sz="2000" dirty="0" smtClean="0"/>
              <a:t>is aid given by rich countries to international aid agencies who then decide where the aid is most needed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141554" y="4292027"/>
            <a:ext cx="2668842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Research time:</a:t>
            </a:r>
          </a:p>
          <a:p>
            <a:r>
              <a:rPr lang="en-US" dirty="0" smtClean="0"/>
              <a:t>Complete Student </a:t>
            </a:r>
            <a:r>
              <a:rPr lang="en-US" dirty="0" err="1" smtClean="0"/>
              <a:t>Workpoint</a:t>
            </a:r>
            <a:r>
              <a:rPr lang="en-US" dirty="0"/>
              <a:t> </a:t>
            </a:r>
            <a:r>
              <a:rPr lang="en-US" dirty="0" smtClean="0"/>
              <a:t>32.2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4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400" y="4164201"/>
            <a:ext cx="3403600" cy="238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0" y="176825"/>
            <a:ext cx="5916469" cy="66811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Concerns about Aid (Evaluation)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While it is generally agreed that humanitarian aid is necessary to relieve short term suffering there is a question mark over development aid and there seems to be no significant correlation between aid and development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Corruption may mean that aid does not reach those that need it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It is often argued that developed countries give aid to those of political or economic interest to them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Japan gave 617 million yen to St Kitts and Nevis and US$17 million to Nicaragua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Both voted with Japan to end the whaling ban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It is generally agreed that tied aid is not as effective as untied aid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The developing country may have to buy more expensive goods and services from the donor country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It creates no employment or extra output in the developing country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Imports may replace domestic goods and further damage employment</a:t>
            </a:r>
          </a:p>
          <a:p>
            <a:pPr lvl="1">
              <a:buFont typeface="Wingdings" charset="2"/>
              <a:buChar char="Ø"/>
            </a:pPr>
            <a:r>
              <a:rPr lang="en-US" sz="3200" dirty="0" smtClean="0"/>
              <a:t>The UK made tied aid illegal in June 2002</a:t>
            </a:r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020" y="520715"/>
            <a:ext cx="2904979" cy="317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3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0" y="176825"/>
            <a:ext cx="5611001" cy="66811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Concerns about Aid (Evaluation)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Continued dependency on aid may mean that there is little incentive to be innovative and people may develop a welfare mentality</a:t>
            </a:r>
          </a:p>
          <a:p>
            <a:pPr>
              <a:buFont typeface="Wingdings" charset="2"/>
              <a:buChar char="Ø"/>
            </a:pPr>
            <a:r>
              <a:rPr lang="en-US" sz="3200" dirty="0" smtClean="0"/>
              <a:t>Some believe that aid is focused too heavily on the </a:t>
            </a:r>
            <a:r>
              <a:rPr lang="en-US" sz="3200" dirty="0" err="1" smtClean="0"/>
              <a:t>industrialised</a:t>
            </a:r>
            <a:r>
              <a:rPr lang="en-US" sz="3200" dirty="0" smtClean="0"/>
              <a:t> sector which cause an income gap between those in that sector and the traditional agricultural sector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Aid is often only available if the country agree to certain economic policies which </a:t>
            </a:r>
            <a:r>
              <a:rPr lang="en-US" dirty="0" err="1" smtClean="0"/>
              <a:t>emphasise</a:t>
            </a:r>
            <a:r>
              <a:rPr lang="en-US" dirty="0" smtClean="0"/>
              <a:t> free market principles (reflecting the Washington consensus) which might be not be in the best interest of the developing country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People in developed countries (particularly in times of recession) are beginning to suffer from aid weariness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They think that their economic problems are more important than aiding developing countries which leads to a reduction in the flows of aid</a:t>
            </a:r>
          </a:p>
          <a:p>
            <a:pPr lvl="1"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sz="3200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077" y="790621"/>
            <a:ext cx="3558135" cy="48034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7243" y="5931678"/>
            <a:ext cx="269113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Complete Q1,2 and 3 P400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589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Research/Debate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006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Should developed countries help poor, third world nations without expecting debt repayment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Individually</a:t>
            </a:r>
            <a:r>
              <a:rPr lang="en-US" dirty="0" smtClean="0"/>
              <a:t> do some research</a:t>
            </a:r>
          </a:p>
          <a:p>
            <a:pPr marL="0" indent="0">
              <a:buNone/>
            </a:pPr>
            <a:r>
              <a:rPr lang="en-US" dirty="0" smtClean="0"/>
              <a:t>Feed your findings back to your team leader</a:t>
            </a:r>
          </a:p>
          <a:p>
            <a:pPr marL="0" indent="0">
              <a:buNone/>
            </a:pPr>
            <a:r>
              <a:rPr lang="en-US" dirty="0" smtClean="0"/>
              <a:t>Together create your argument</a:t>
            </a:r>
          </a:p>
          <a:p>
            <a:pPr marL="0" indent="0">
              <a:buNone/>
            </a:pPr>
            <a:r>
              <a:rPr lang="en-US" dirty="0" smtClean="0"/>
              <a:t>(use real life examples to back your arguments</a:t>
            </a:r>
          </a:p>
        </p:txBody>
      </p:sp>
    </p:spTree>
    <p:extLst>
      <p:ext uri="{BB962C8B-B14F-4D97-AF65-F5344CB8AC3E}">
        <p14:creationId xmlns:p14="http://schemas.microsoft.com/office/powerpoint/2010/main" val="1737301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849</Words>
  <Application>Microsoft Macintosh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Aid, debt and economic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Research/Debate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Aid, debt and economic development</dc:title>
  <dc:creator>Julia</dc:creator>
  <cp:lastModifiedBy>Julia</cp:lastModifiedBy>
  <cp:revision>11</cp:revision>
  <dcterms:created xsi:type="dcterms:W3CDTF">2013-11-30T11:13:49Z</dcterms:created>
  <dcterms:modified xsi:type="dcterms:W3CDTF">2015-07-13T08:37:26Z</dcterms:modified>
</cp:coreProperties>
</file>